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8569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slow">
    <p:push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4630400" cy="37802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887873"/>
            <a:ext cx="1008864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Aptos" panose="020B0004020202020204" pitchFamily="34" charset="0"/>
                <a:ea typeface="Overpass Bold" pitchFamily="34" charset="-122"/>
                <a:cs typeface="Aparajita" panose="020B0502040204020203" pitchFamily="18" charset="0"/>
              </a:rPr>
              <a:t>Classificazione e Selezione dei Modelli</a:t>
            </a:r>
            <a:endParaRPr lang="en-US" sz="4400" dirty="0">
              <a:latin typeface="Aptos" panose="020B0004020202020204" pitchFamily="34" charset="0"/>
              <a:cs typeface="Aparajita" panose="020B0502040204020203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595086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Fabiola Zappalà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0026599-A2B5-68C4-D699-42FE10F22EAE}"/>
              </a:ext>
            </a:extLst>
          </p:cNvPr>
          <p:cNvSpPr/>
          <p:nvPr/>
        </p:nvSpPr>
        <p:spPr>
          <a:xfrm>
            <a:off x="12835054" y="7761249"/>
            <a:ext cx="1683834" cy="356839"/>
          </a:xfrm>
          <a:prstGeom prst="rect">
            <a:avLst/>
          </a:prstGeom>
          <a:solidFill>
            <a:srgbClr val="252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8019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Aptos" panose="020B0004020202020204" pitchFamily="34" charset="0"/>
                <a:ea typeface="Overpass Bold" pitchFamily="34" charset="-122"/>
                <a:cs typeface="Overpass Bold" pitchFamily="34" charset="-120"/>
              </a:rPr>
              <a:t>Descrizione del Dataset: Panoramica Generale</a:t>
            </a:r>
            <a:endParaRPr lang="en-US" sz="4400" dirty="0">
              <a:latin typeface="Aptos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196697" y="3616404"/>
            <a:ext cx="71095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Il dataset contiene 60.000 immagini RGB a bassa risoluzione suddivise in 10 classi di oggetti comuni.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37724" y="3347204"/>
            <a:ext cx="30480" cy="1304449"/>
          </a:xfrm>
          <a:prstGeom prst="rect">
            <a:avLst/>
          </a:prstGeom>
          <a:solidFill>
            <a:srgbClr val="F2037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6" name="Shape 3"/>
          <p:cNvSpPr/>
          <p:nvPr/>
        </p:nvSpPr>
        <p:spPr>
          <a:xfrm>
            <a:off x="837724" y="4920853"/>
            <a:ext cx="3614618" cy="1728549"/>
          </a:xfrm>
          <a:prstGeom prst="roundRect">
            <a:avLst>
              <a:gd name="adj" fmla="val 5816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7" name="Text 4"/>
          <p:cNvSpPr/>
          <p:nvPr/>
        </p:nvSpPr>
        <p:spPr>
          <a:xfrm>
            <a:off x="1084659" y="51677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Aptos" panose="020B0004020202020204" pitchFamily="34" charset="0"/>
                <a:ea typeface="Overpass Bold" pitchFamily="34" charset="-122"/>
                <a:cs typeface="Overpass Bold" pitchFamily="34" charset="-120"/>
              </a:rPr>
              <a:t>Contenuto: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84659" y="5663327"/>
            <a:ext cx="3120747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60.000 immagini RGB di 28x28 pixel.</a:t>
            </a:r>
            <a:endParaRPr lang="en-US" sz="1600" dirty="0">
              <a:latin typeface="Aptos" panose="020B00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691658" y="4920853"/>
            <a:ext cx="3614618" cy="1728549"/>
          </a:xfrm>
          <a:prstGeom prst="roundRect">
            <a:avLst>
              <a:gd name="adj" fmla="val 5816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0" name="Text 7"/>
          <p:cNvSpPr/>
          <p:nvPr/>
        </p:nvSpPr>
        <p:spPr>
          <a:xfrm>
            <a:off x="4938593" y="5167789"/>
            <a:ext cx="3120747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Classi:</a:t>
            </a:r>
            <a:endParaRPr lang="en-US" sz="2350" dirty="0">
              <a:latin typeface="Aptos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938593" y="5790009"/>
            <a:ext cx="3120747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i="1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airplane, automobile, bird, cat, deer, dog, frog, horse, ship, truck</a:t>
            </a:r>
            <a:endParaRPr lang="en-US" sz="160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3526" y="792004"/>
            <a:ext cx="5493663" cy="686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FFFF"/>
                </a:solidFill>
                <a:latin typeface="Aptos" panose="020B0004020202020204" pitchFamily="34" charset="0"/>
                <a:ea typeface="Overpass Bold" pitchFamily="34" charset="-122"/>
                <a:cs typeface="Overpass Bold" pitchFamily="34" charset="-120"/>
              </a:rPr>
              <a:t>Metodologia</a:t>
            </a:r>
            <a:endParaRPr lang="en-US" sz="4300" dirty="0">
              <a:latin typeface="Aptos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03526" y="1828800"/>
            <a:ext cx="525304" cy="525304"/>
          </a:xfrm>
          <a:prstGeom prst="roundRect">
            <a:avLst>
              <a:gd name="adj" fmla="val 1866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5" name="Text 2"/>
          <p:cNvSpPr/>
          <p:nvPr/>
        </p:nvSpPr>
        <p:spPr>
          <a:xfrm>
            <a:off x="7062311" y="1904643"/>
            <a:ext cx="6750963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Sottocampionamento a 6.000 immagini</a:t>
            </a:r>
            <a:endParaRPr lang="en-US" sz="1800" dirty="0">
              <a:latin typeface="Aptos" panose="020B00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303526" y="2821067"/>
            <a:ext cx="525304" cy="525304"/>
          </a:xfrm>
          <a:prstGeom prst="roundRect">
            <a:avLst>
              <a:gd name="adj" fmla="val 1866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7" name="Text 4"/>
          <p:cNvSpPr/>
          <p:nvPr/>
        </p:nvSpPr>
        <p:spPr>
          <a:xfrm>
            <a:off x="7062311" y="2896910"/>
            <a:ext cx="6750963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Split stratificato 60% train, 20% validazione, 20% test</a:t>
            </a:r>
            <a:endParaRPr lang="en-US" sz="1800" dirty="0">
              <a:latin typeface="Aptos" panose="020B00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303526" y="3813334"/>
            <a:ext cx="525304" cy="525304"/>
          </a:xfrm>
          <a:prstGeom prst="roundRect">
            <a:avLst>
              <a:gd name="adj" fmla="val 1866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9" name="Text 6"/>
          <p:cNvSpPr/>
          <p:nvPr/>
        </p:nvSpPr>
        <p:spPr>
          <a:xfrm>
            <a:off x="7062311" y="3889177"/>
            <a:ext cx="6750963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Preprocessing: flatten, normalizzazione e standardizzazione</a:t>
            </a:r>
            <a:endParaRPr lang="en-US" sz="1800" dirty="0">
              <a:latin typeface="Aptos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03526" y="4805601"/>
            <a:ext cx="525304" cy="525304"/>
          </a:xfrm>
          <a:prstGeom prst="roundRect">
            <a:avLst>
              <a:gd name="adj" fmla="val 1866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1" name="Text 8"/>
          <p:cNvSpPr/>
          <p:nvPr/>
        </p:nvSpPr>
        <p:spPr>
          <a:xfrm>
            <a:off x="7062311" y="4881443"/>
            <a:ext cx="6750963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Riduzione dimensionale con PCA (95% varianza)</a:t>
            </a:r>
            <a:endParaRPr lang="en-US" sz="1800" dirty="0">
              <a:latin typeface="Aptos" panose="020B00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303526" y="5593556"/>
            <a:ext cx="7509748" cy="1844040"/>
          </a:xfrm>
          <a:prstGeom prst="roundRect">
            <a:avLst>
              <a:gd name="adj" fmla="val 5318"/>
            </a:avLst>
          </a:prstGeom>
          <a:solidFill>
            <a:srgbClr val="4C012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3" name="Shape 10"/>
          <p:cNvSpPr/>
          <p:nvPr/>
        </p:nvSpPr>
        <p:spPr>
          <a:xfrm>
            <a:off x="6291858" y="5593556"/>
            <a:ext cx="7533084" cy="1844040"/>
          </a:xfrm>
          <a:prstGeom prst="roundRect">
            <a:avLst>
              <a:gd name="adj" fmla="val 1899"/>
            </a:avLst>
          </a:prstGeom>
          <a:solidFill>
            <a:srgbClr val="4C012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4" name="Text 11"/>
          <p:cNvSpPr/>
          <p:nvPr/>
        </p:nvSpPr>
        <p:spPr>
          <a:xfrm>
            <a:off x="6525339" y="5768578"/>
            <a:ext cx="7066121" cy="1493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00" dirty="0">
                <a:solidFill>
                  <a:srgbClr val="E5E0DF"/>
                </a:solidFill>
                <a:highlight>
                  <a:srgbClr val="4C0124"/>
                </a:highlight>
                <a:latin typeface="Aptos" panose="020B0004020202020204" pitchFamily="34" charset="0"/>
                <a:ea typeface="Consolas" pitchFamily="34" charset="-122"/>
                <a:cs typeface="Consolas" pitchFamily="34" charset="-120"/>
              </a:rPr>
              <a:t>x_train = x_train.astype("float32") /255.0</a:t>
            </a:r>
            <a:endParaRPr lang="en-US" sz="2000" dirty="0">
              <a:latin typeface="Aptos" panose="020B0004020202020204" pitchFamily="34" charset="0"/>
            </a:endParaRPr>
          </a:p>
          <a:p>
            <a:pPr marL="0" indent="0" algn="l">
              <a:lnSpc>
                <a:spcPts val="2900"/>
              </a:lnSpc>
              <a:buNone/>
            </a:pPr>
            <a:r>
              <a:rPr lang="en-US" sz="2000" dirty="0">
                <a:solidFill>
                  <a:srgbClr val="E5E0DF"/>
                </a:solidFill>
                <a:highlight>
                  <a:srgbClr val="4C0124"/>
                </a:highlight>
                <a:latin typeface="Aptos" panose="020B0004020202020204" pitchFamily="34" charset="0"/>
                <a:ea typeface="Consolas" pitchFamily="34" charset="-122"/>
                <a:cs typeface="Consolas" pitchFamily="34" charset="-120"/>
              </a:rPr>
              <a:t>x_train_flat=x_train.reshape(len(x_train), -1)</a:t>
            </a:r>
            <a:endParaRPr lang="en-US" sz="2000" dirty="0">
              <a:latin typeface="Aptos" panose="020B0004020202020204" pitchFamily="34" charset="0"/>
            </a:endParaRPr>
          </a:p>
          <a:p>
            <a:pPr marL="0" indent="0" algn="l">
              <a:lnSpc>
                <a:spcPts val="2900"/>
              </a:lnSpc>
              <a:buNone/>
            </a:pPr>
            <a:r>
              <a:rPr lang="en-US" sz="2000" dirty="0">
                <a:solidFill>
                  <a:srgbClr val="E5E0DF"/>
                </a:solidFill>
                <a:highlight>
                  <a:srgbClr val="4C0124"/>
                </a:highlight>
                <a:latin typeface="Aptos" panose="020B0004020202020204" pitchFamily="34" charset="0"/>
                <a:ea typeface="Consolas" pitchFamily="34" charset="-122"/>
                <a:cs typeface="Consolas" pitchFamily="34" charset="-120"/>
              </a:rPr>
              <a:t>pca = PCA(0.95)</a:t>
            </a:r>
            <a:endParaRPr lang="en-US" sz="2000" dirty="0">
              <a:latin typeface="Aptos" panose="020B0004020202020204" pitchFamily="34" charset="0"/>
            </a:endParaRPr>
          </a:p>
          <a:p>
            <a:pPr marL="0" indent="0" algn="l">
              <a:lnSpc>
                <a:spcPts val="2900"/>
              </a:lnSpc>
              <a:buNone/>
            </a:pPr>
            <a:r>
              <a:rPr lang="en-US" sz="2000" dirty="0">
                <a:solidFill>
                  <a:srgbClr val="E5E0DF"/>
                </a:solidFill>
                <a:highlight>
                  <a:srgbClr val="4C0124"/>
                </a:highlight>
                <a:latin typeface="Aptos" panose="020B0004020202020204" pitchFamily="34" charset="0"/>
                <a:ea typeface="Consolas" pitchFamily="34" charset="-122"/>
                <a:cs typeface="Consolas" pitchFamily="34" charset="-120"/>
              </a:rPr>
              <a:t>x_train_pca=pca.fit_transform(x_train_flat)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09078119-CDF1-A982-4FC5-57762E51FA0E}"/>
              </a:ext>
            </a:extLst>
          </p:cNvPr>
          <p:cNvSpPr/>
          <p:nvPr/>
        </p:nvSpPr>
        <p:spPr>
          <a:xfrm>
            <a:off x="12835054" y="7761249"/>
            <a:ext cx="1683834" cy="356839"/>
          </a:xfrm>
          <a:prstGeom prst="rect">
            <a:avLst/>
          </a:prstGeom>
          <a:solidFill>
            <a:srgbClr val="252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44804"/>
            <a:ext cx="520660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Aptos" panose="020B0004020202020204" pitchFamily="34" charset="0"/>
                <a:ea typeface="Overpass Bold" pitchFamily="34" charset="-122"/>
                <a:cs typeface="Overpass Bold" pitchFamily="34" charset="-120"/>
              </a:rPr>
              <a:t>Modelli e Ottimizzazione</a:t>
            </a:r>
            <a:endParaRPr lang="en-US" sz="3500" dirty="0"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33166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Aptos" panose="020B0004020202020204" pitchFamily="34" charset="0"/>
                <a:ea typeface="Overpass Bold" pitchFamily="34" charset="-122"/>
                <a:cs typeface="Overpass Bold" pitchFamily="34" charset="-120"/>
              </a:rPr>
              <a:t>Modelli testati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390786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Logistic Regression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37724" y="437459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KNN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37724" y="484131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SVM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837724" y="530804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Decision Tree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14761" y="33166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Aptos" panose="020B0004020202020204" pitchFamily="34" charset="0"/>
                <a:ea typeface="Overpass Bold" pitchFamily="34" charset="-122"/>
                <a:cs typeface="Overpass Bold" pitchFamily="34" charset="-120"/>
              </a:rPr>
              <a:t>Ottimizzazione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614761" y="3907869"/>
            <a:ext cx="6185535" cy="413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5E0DF"/>
                </a:solidFill>
                <a:highlight>
                  <a:srgbClr val="4C0124"/>
                </a:highlight>
                <a:latin typeface="Aptos" panose="020B0004020202020204" pitchFamily="34" charset="0"/>
                <a:ea typeface="Consolas" pitchFamily="34" charset="-122"/>
                <a:cs typeface="Consolas" pitchFamily="34" charset="-120"/>
              </a:rPr>
              <a:t>GridSearchCV</a:t>
            </a: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 con cross-validation (3 fold).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614761" y="4590574"/>
            <a:ext cx="6185535" cy="1124903"/>
          </a:xfrm>
          <a:prstGeom prst="roundRect">
            <a:avLst>
              <a:gd name="adj" fmla="val 8938"/>
            </a:avLst>
          </a:prstGeom>
          <a:solidFill>
            <a:srgbClr val="4C012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1" name="Shape 9"/>
          <p:cNvSpPr/>
          <p:nvPr/>
        </p:nvSpPr>
        <p:spPr>
          <a:xfrm>
            <a:off x="7602855" y="4590574"/>
            <a:ext cx="6209348" cy="1124903"/>
          </a:xfrm>
          <a:prstGeom prst="roundRect">
            <a:avLst>
              <a:gd name="adj" fmla="val 3192"/>
            </a:avLst>
          </a:prstGeom>
          <a:solidFill>
            <a:srgbClr val="4C012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2" name="Text 10"/>
          <p:cNvSpPr/>
          <p:nvPr/>
        </p:nvSpPr>
        <p:spPr>
          <a:xfrm>
            <a:off x="7842171" y="4770001"/>
            <a:ext cx="573071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highlight>
                  <a:srgbClr val="4C0124"/>
                </a:highlight>
                <a:latin typeface="Aptos" panose="020B0004020202020204" pitchFamily="34" charset="0"/>
                <a:ea typeface="Consolas" pitchFamily="34" charset="-122"/>
                <a:cs typeface="Consolas" pitchFamily="34" charset="-120"/>
              </a:rPr>
              <a:t>model = GridSearchCV(SVC(), param_grid, cv=3)</a:t>
            </a:r>
            <a:endParaRPr lang="en-US" sz="1850" dirty="0">
              <a:latin typeface="Aptos" panose="020B0004020202020204" pitchFamily="34" charset="0"/>
            </a:endParaRP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highlight>
                  <a:srgbClr val="4C0124"/>
                </a:highlight>
                <a:latin typeface="Aptos" panose="020B0004020202020204" pitchFamily="34" charset="0"/>
                <a:ea typeface="Consolas" pitchFamily="34" charset="-122"/>
                <a:cs typeface="Consolas" pitchFamily="34" charset="-120"/>
              </a:rPr>
              <a:t>model.fit(x_train_pca, y_train)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C42D6A1-56A4-F6F0-21C2-49152E1FE560}"/>
              </a:ext>
            </a:extLst>
          </p:cNvPr>
          <p:cNvSpPr/>
          <p:nvPr/>
        </p:nvSpPr>
        <p:spPr>
          <a:xfrm>
            <a:off x="12835054" y="7761249"/>
            <a:ext cx="1683834" cy="356839"/>
          </a:xfrm>
          <a:prstGeom prst="rect">
            <a:avLst/>
          </a:prstGeom>
          <a:solidFill>
            <a:srgbClr val="252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19106"/>
            <a:ext cx="887610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Aptos" panose="020B0004020202020204" pitchFamily="34" charset="0"/>
                <a:ea typeface="Overpass Bold" pitchFamily="34" charset="-122"/>
                <a:cs typeface="Overpass Bold" pitchFamily="34" charset="-120"/>
              </a:rPr>
              <a:t>Risultati: Performance dei Modelli</a:t>
            </a:r>
            <a:endParaRPr lang="en-US" sz="4400" dirty="0">
              <a:latin typeface="Aptos" panose="020B00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37724" y="2601873"/>
            <a:ext cx="12954952" cy="4208502"/>
          </a:xfrm>
          <a:prstGeom prst="roundRect">
            <a:avLst>
              <a:gd name="adj" fmla="val 238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Shape 2"/>
          <p:cNvSpPr/>
          <p:nvPr/>
        </p:nvSpPr>
        <p:spPr>
          <a:xfrm>
            <a:off x="845344" y="2609493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Text 3"/>
          <p:cNvSpPr/>
          <p:nvPr/>
        </p:nvSpPr>
        <p:spPr>
          <a:xfrm>
            <a:off x="1084659" y="2760702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Modello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676412" y="2760702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Accuracy (%)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264354" y="2760702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Precision (%)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852297" y="2760702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Recall (%)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440239" y="2760702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F1-score (%)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845344" y="3294936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1" name="Text 9"/>
          <p:cNvSpPr/>
          <p:nvPr/>
        </p:nvSpPr>
        <p:spPr>
          <a:xfrm>
            <a:off x="1084659" y="3446145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Logistic Regression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3676412" y="3446145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34.0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6264354" y="3446145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33.8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852297" y="3446145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34.0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1440239" y="3446145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33.8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845344" y="3980378"/>
            <a:ext cx="12939713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7" name="Text 15"/>
          <p:cNvSpPr/>
          <p:nvPr/>
        </p:nvSpPr>
        <p:spPr>
          <a:xfrm>
            <a:off x="1084659" y="4131588"/>
            <a:ext cx="21055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K-Nearest Neighbors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3676412" y="4131588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31.3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6264354" y="4131588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39.9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852297" y="4131588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31.3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1440239" y="4131588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29.3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845344" y="5048845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3" name="Text 21"/>
          <p:cNvSpPr/>
          <p:nvPr/>
        </p:nvSpPr>
        <p:spPr>
          <a:xfrm>
            <a:off x="1084659" y="5200055"/>
            <a:ext cx="210550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Support Vector Machine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3676412" y="5200055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43.9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264354" y="5200055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44.7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8852297" y="5200055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43.9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11440239" y="5200055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44.1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845344" y="6117312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9" name="Text 27"/>
          <p:cNvSpPr/>
          <p:nvPr/>
        </p:nvSpPr>
        <p:spPr>
          <a:xfrm>
            <a:off x="1084659" y="6268522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Decision Tree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3676412" y="6268522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15.2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264354" y="6268522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16.5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8852297" y="6268522"/>
            <a:ext cx="21016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15.2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1440239" y="6268522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12.7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A9794F91-C214-0838-A578-A159BD882F80}"/>
              </a:ext>
            </a:extLst>
          </p:cNvPr>
          <p:cNvSpPr/>
          <p:nvPr/>
        </p:nvSpPr>
        <p:spPr>
          <a:xfrm>
            <a:off x="12835054" y="7761249"/>
            <a:ext cx="1683834" cy="356839"/>
          </a:xfrm>
          <a:prstGeom prst="rect">
            <a:avLst/>
          </a:prstGeom>
          <a:solidFill>
            <a:srgbClr val="252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1139" y="425172"/>
            <a:ext cx="8109347" cy="454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Aptos" panose="020B0004020202020204" pitchFamily="34" charset="0"/>
                <a:ea typeface="Overpass Bold" pitchFamily="34" charset="-122"/>
                <a:cs typeface="Overpass Bold" pitchFamily="34" charset="-120"/>
              </a:rPr>
              <a:t>Confronto Dettagliato delle Metriche dei Modelli</a:t>
            </a:r>
            <a:endParaRPr lang="en-US" sz="2850" dirty="0">
              <a:latin typeface="Aptos" panose="020B00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39" y="745094"/>
            <a:ext cx="12104344" cy="636384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1481792" y="1043385"/>
            <a:ext cx="154543" cy="154543"/>
          </a:xfrm>
          <a:prstGeom prst="roundRect">
            <a:avLst>
              <a:gd name="adj" fmla="val 11834"/>
            </a:avLst>
          </a:prstGeom>
          <a:solidFill>
            <a:srgbClr val="E3036D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Text 2"/>
          <p:cNvSpPr/>
          <p:nvPr/>
        </p:nvSpPr>
        <p:spPr>
          <a:xfrm>
            <a:off x="11755796" y="1091950"/>
            <a:ext cx="646628" cy="154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Accuracy</a:t>
            </a:r>
            <a:endParaRPr lang="en-US" sz="1200" dirty="0">
              <a:latin typeface="Aptos" panose="020B00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1481792" y="1371878"/>
            <a:ext cx="154543" cy="154543"/>
          </a:xfrm>
          <a:prstGeom prst="roundRect">
            <a:avLst>
              <a:gd name="adj" fmla="val 11834"/>
            </a:avLst>
          </a:prstGeom>
          <a:solidFill>
            <a:srgbClr val="FC298D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7" name="Text 4"/>
          <p:cNvSpPr/>
          <p:nvPr/>
        </p:nvSpPr>
        <p:spPr>
          <a:xfrm>
            <a:off x="11755796" y="1362690"/>
            <a:ext cx="725805" cy="154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Precisione</a:t>
            </a:r>
            <a:endParaRPr lang="en-US" sz="1200" dirty="0">
              <a:latin typeface="Aptos" panose="020B00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1481792" y="1769071"/>
            <a:ext cx="154543" cy="154543"/>
          </a:xfrm>
          <a:prstGeom prst="roundRect">
            <a:avLst>
              <a:gd name="adj" fmla="val 11834"/>
            </a:avLst>
          </a:prstGeom>
          <a:solidFill>
            <a:srgbClr val="FD68AE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9" name="Text 6"/>
          <p:cNvSpPr/>
          <p:nvPr/>
        </p:nvSpPr>
        <p:spPr>
          <a:xfrm>
            <a:off x="11755796" y="1769070"/>
            <a:ext cx="422910" cy="154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Recall</a:t>
            </a:r>
            <a:endParaRPr lang="en-US" sz="1200" dirty="0">
              <a:latin typeface="Aptos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1481792" y="2201681"/>
            <a:ext cx="154543" cy="154543"/>
          </a:xfrm>
          <a:prstGeom prst="roundRect">
            <a:avLst>
              <a:gd name="adj" fmla="val 11834"/>
            </a:avLst>
          </a:prstGeom>
          <a:solidFill>
            <a:srgbClr val="FEA7D0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1" name="Text 8"/>
          <p:cNvSpPr/>
          <p:nvPr/>
        </p:nvSpPr>
        <p:spPr>
          <a:xfrm>
            <a:off x="11749160" y="2223182"/>
            <a:ext cx="604361" cy="154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F1-Score</a:t>
            </a:r>
            <a:endParaRPr lang="en-US" sz="1200" dirty="0">
              <a:latin typeface="Aptos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64524" y="7263304"/>
            <a:ext cx="13548122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Questo grafico mostra la valutazione comparativa delle metriche principali.</a:t>
            </a:r>
            <a:endParaRPr lang="en-US" sz="1400" dirty="0">
              <a:latin typeface="Aptos" panose="020B00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64524" y="7627621"/>
            <a:ext cx="13548122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SVM emerge come il modello con le migliori prestazioni globali.</a:t>
            </a:r>
            <a:endParaRPr lang="en-US" sz="1400" dirty="0">
              <a:latin typeface="Aptos" panose="020B000402020202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36D031B6-E927-FBEE-67AC-E3E9D9E2A98B}"/>
              </a:ext>
            </a:extLst>
          </p:cNvPr>
          <p:cNvSpPr/>
          <p:nvPr/>
        </p:nvSpPr>
        <p:spPr>
          <a:xfrm>
            <a:off x="12835054" y="7761249"/>
            <a:ext cx="1683834" cy="356839"/>
          </a:xfrm>
          <a:prstGeom prst="rect">
            <a:avLst/>
          </a:prstGeom>
          <a:solidFill>
            <a:srgbClr val="252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62821"/>
            <a:ext cx="1055358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Aptos" panose="020B0004020202020204" pitchFamily="34" charset="0"/>
                <a:ea typeface="Overpass Bold" pitchFamily="34" charset="-122"/>
                <a:cs typeface="Overpass Bold" pitchFamily="34" charset="-120"/>
              </a:rPr>
              <a:t>Analisi degli Errori con Confusion Matrix</a:t>
            </a:r>
            <a:endParaRPr lang="en-US" sz="4400" dirty="0"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1941195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La matrice di confusione per il modello SVM mostra la distribuzione delle predizioni corrette e degli errori per ciascuna classe.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3305651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In questo caso, SVM predilige bene molte categorie, ma presenta difficoltà tra classi simili come automobile e truck.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37724" y="4670108"/>
            <a:ext cx="6185535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La matrice evidenzia le frequenze con cui le immagini vengono classificate correttamente sulle diagonalie, mentre le celle fuori diagonale mostrano le principali confusioni tra classi, come ad esempio tra "automobile" e "truck". Questa visualizzazione aiuta a identificare pattern di errore specifici e a guidare l'ottimizzazione del modello.</a:t>
            </a:r>
            <a:endParaRPr lang="en-US" sz="1850" dirty="0">
              <a:latin typeface="Aptos" panose="020B00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61" y="1995011"/>
            <a:ext cx="6185535" cy="435149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614761" y="661570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BCFF7E1-47EC-E667-1879-D30E04D3EC8D}"/>
              </a:ext>
            </a:extLst>
          </p:cNvPr>
          <p:cNvSpPr/>
          <p:nvPr/>
        </p:nvSpPr>
        <p:spPr>
          <a:xfrm>
            <a:off x="12835054" y="7761249"/>
            <a:ext cx="1683834" cy="356839"/>
          </a:xfrm>
          <a:prstGeom prst="rect">
            <a:avLst/>
          </a:prstGeom>
          <a:solidFill>
            <a:srgbClr val="252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5178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Aptos" panose="020B0004020202020204" pitchFamily="34" charset="0"/>
                <a:ea typeface="Overpass Bold" pitchFamily="34" charset="-122"/>
                <a:cs typeface="Overpass Bold" pitchFamily="34" charset="-120"/>
              </a:rPr>
              <a:t>Esempi di Predizioni</a:t>
            </a:r>
            <a:endParaRPr lang="en-US" sz="4400" dirty="0">
              <a:latin typeface="Aptos" panose="020B00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283976"/>
            <a:ext cx="5944433" cy="29771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530334"/>
            <a:ext cx="594443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Esempio di predizione corretta di 2 immagini appartenenti rispettivamente alla classe 'horse' e alla classe 'dog'. Il modello identifica con precisione i dettagli caratteristici del veicolo.</a:t>
            </a:r>
            <a:endParaRPr lang="en-US" sz="1850" dirty="0">
              <a:latin typeface="Aptos" panose="020B000402020202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660" y="2283976"/>
            <a:ext cx="5044202" cy="304978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73660" y="5602962"/>
            <a:ext cx="64265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Predizione errata tra le classi 'bird' e 'horse'. Il modello confonde le immagini perchè hanno sfondi simili.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373660" y="6584394"/>
            <a:ext cx="64265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9A0C8BC-994D-98B1-5F1D-A0854F0E28FA}"/>
              </a:ext>
            </a:extLst>
          </p:cNvPr>
          <p:cNvSpPr/>
          <p:nvPr/>
        </p:nvSpPr>
        <p:spPr>
          <a:xfrm>
            <a:off x="12835054" y="7761249"/>
            <a:ext cx="1683834" cy="356839"/>
          </a:xfrm>
          <a:prstGeom prst="rect">
            <a:avLst/>
          </a:prstGeom>
          <a:solidFill>
            <a:srgbClr val="252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40123"/>
            <a:ext cx="744902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Aptos" panose="020B0004020202020204" pitchFamily="34" charset="0"/>
                <a:ea typeface="Overpass Bold" pitchFamily="34" charset="-122"/>
                <a:cs typeface="Overpass Bold" pitchFamily="34" charset="-120"/>
              </a:rPr>
              <a:t>Conclusioni e Sviluppi Futuri</a:t>
            </a:r>
            <a:endParaRPr lang="en-US" sz="4400" dirty="0">
              <a:latin typeface="Aptos" panose="020B00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37724" y="312289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4" name="Text 2"/>
          <p:cNvSpPr/>
          <p:nvPr/>
        </p:nvSpPr>
        <p:spPr>
          <a:xfrm>
            <a:off x="1615559" y="32051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Aptos" panose="020B0004020202020204" pitchFamily="34" charset="0"/>
                <a:ea typeface="Overpass Bold" pitchFamily="34" charset="-122"/>
                <a:cs typeface="Overpass Bold" pitchFamily="34" charset="-120"/>
              </a:rPr>
              <a:t>Risultati Chiave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615559" y="3700701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SVM si conferma miglior modello con accuracy superiore al 43.9%.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464862" y="312289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7" name="Text 5"/>
          <p:cNvSpPr/>
          <p:nvPr/>
        </p:nvSpPr>
        <p:spPr>
          <a:xfrm>
            <a:off x="8242697" y="3205163"/>
            <a:ext cx="28496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Aptos" panose="020B0004020202020204" pitchFamily="34" charset="0"/>
                <a:ea typeface="Overpass Bold" pitchFamily="34" charset="-122"/>
                <a:cs typeface="Overpass Bold" pitchFamily="34" charset="-120"/>
              </a:rPr>
              <a:t>Importanza della PCA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242697" y="3700701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Riduzione dimensionale a X componenti, preservando il 95% della varianza.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837724" y="494549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0" name="Text 8"/>
          <p:cNvSpPr/>
          <p:nvPr/>
        </p:nvSpPr>
        <p:spPr>
          <a:xfrm>
            <a:off x="1615559" y="50277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Aptos" panose="020B0004020202020204" pitchFamily="34" charset="0"/>
                <a:ea typeface="Overpass Bold" pitchFamily="34" charset="-122"/>
                <a:cs typeface="Overpass Bold" pitchFamily="34" charset="-120"/>
              </a:rPr>
              <a:t>Limiti Attuali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615559" y="5523309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Sottocampionamento necessario per gestire i tempi di training.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464862" y="494549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3" name="Text 11"/>
          <p:cNvSpPr/>
          <p:nvPr/>
        </p:nvSpPr>
        <p:spPr>
          <a:xfrm>
            <a:off x="8242697" y="50277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Aptos" panose="020B0004020202020204" pitchFamily="34" charset="0"/>
                <a:ea typeface="Overpass Bold" pitchFamily="34" charset="-122"/>
                <a:cs typeface="Overpass Bold" pitchFamily="34" charset="-120"/>
              </a:rPr>
              <a:t>Sviluppi Futuri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242697" y="5523309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Aptos" panose="020B0004020202020204" pitchFamily="34" charset="0"/>
                <a:ea typeface="Overpass" pitchFamily="34" charset="-122"/>
                <a:cs typeface="Overpass" pitchFamily="34" charset="-120"/>
              </a:rPr>
              <a:t>Espandere dataset e ottimizzare ulteriormente i modelli.</a:t>
            </a:r>
            <a:endParaRPr lang="en-US" sz="1850" dirty="0">
              <a:latin typeface="Aptos" panose="020B000402020202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F202C576-C004-0510-D368-A93747C4303E}"/>
              </a:ext>
            </a:extLst>
          </p:cNvPr>
          <p:cNvSpPr/>
          <p:nvPr/>
        </p:nvSpPr>
        <p:spPr>
          <a:xfrm>
            <a:off x="12835054" y="7761249"/>
            <a:ext cx="1683834" cy="356839"/>
          </a:xfrm>
          <a:prstGeom prst="rect">
            <a:avLst/>
          </a:prstGeom>
          <a:solidFill>
            <a:srgbClr val="252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487</Words>
  <Application>Microsoft Office PowerPoint</Application>
  <PresentationFormat>Personalizzato</PresentationFormat>
  <Paragraphs>85</Paragraphs>
  <Slides>9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2" baseType="lpstr">
      <vt:lpstr>Arial</vt:lpstr>
      <vt:lpstr>Aptos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FABIOLA Zappalà</cp:lastModifiedBy>
  <cp:revision>7</cp:revision>
  <dcterms:created xsi:type="dcterms:W3CDTF">2025-05-05T20:48:19Z</dcterms:created>
  <dcterms:modified xsi:type="dcterms:W3CDTF">2025-05-05T21:22:03Z</dcterms:modified>
</cp:coreProperties>
</file>